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87">
          <p15:clr>
            <a:srgbClr val="A4A3A4"/>
          </p15:clr>
        </p15:guide>
        <p15:guide id="2" pos="5491">
          <p15:clr>
            <a:srgbClr val="A4A3A4"/>
          </p15:clr>
        </p15:guide>
        <p15:guide id="3" pos="511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29" roundtripDataSignature="AMtx7mgPhpLqzOPN/Sn5vQgclz/aAyW+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87" orient="horz"/>
        <p:guide pos="5491"/>
        <p:guide pos="5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CN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02803818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602803818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02803818c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602803818c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02803818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602803818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02803818c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602803818c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02803818c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602803818c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02803818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602803818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02803818c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602803818c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02803818c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602803818c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02803818c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602803818c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02803818c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602803818c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02803818c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602803818c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02803818c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2602803818c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02803818c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602803818c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02803818c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602803818c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02803818c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602803818c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0280381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60280381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02803818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602803818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02803818c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602803818c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/>
              <a:t>看是否可以改成横版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02803818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602803818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5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正文页一">
  <p:cSld name="正文页一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56"/>
          <p:cNvGrpSpPr/>
          <p:nvPr/>
        </p:nvGrpSpPr>
        <p:grpSpPr>
          <a:xfrm>
            <a:off x="203341" y="277959"/>
            <a:ext cx="649006" cy="509295"/>
            <a:chOff x="168256" y="227134"/>
            <a:chExt cx="351197" cy="274742"/>
          </a:xfrm>
        </p:grpSpPr>
        <p:sp>
          <p:nvSpPr>
            <p:cNvPr id="79" name="Google Shape;79;p56"/>
            <p:cNvSpPr/>
            <p:nvPr/>
          </p:nvSpPr>
          <p:spPr>
            <a:xfrm rot="-2700000">
              <a:off x="284882" y="267433"/>
              <a:ext cx="194400" cy="1941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6"/>
            <p:cNvSpPr/>
            <p:nvPr/>
          </p:nvSpPr>
          <p:spPr>
            <a:xfrm rot="-2700000">
              <a:off x="208427" y="267433"/>
              <a:ext cx="194400" cy="1941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正文页二">
  <p:cSld name="1_正文页二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7"/>
          <p:cNvGrpSpPr/>
          <p:nvPr/>
        </p:nvGrpSpPr>
        <p:grpSpPr>
          <a:xfrm>
            <a:off x="203341" y="277959"/>
            <a:ext cx="649006" cy="509295"/>
            <a:chOff x="168256" y="227134"/>
            <a:chExt cx="351197" cy="274742"/>
          </a:xfrm>
        </p:grpSpPr>
        <p:sp>
          <p:nvSpPr>
            <p:cNvPr id="83" name="Google Shape;83;p57"/>
            <p:cNvSpPr/>
            <p:nvPr/>
          </p:nvSpPr>
          <p:spPr>
            <a:xfrm rot="-2700000">
              <a:off x="284882" y="267433"/>
              <a:ext cx="194400" cy="1941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57"/>
            <p:cNvSpPr/>
            <p:nvPr/>
          </p:nvSpPr>
          <p:spPr>
            <a:xfrm rot="-2700000">
              <a:off x="208427" y="267433"/>
              <a:ext cx="194400" cy="1941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封面">
  <p:cSld name="封面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59"/>
          <p:cNvSpPr txBox="1"/>
          <p:nvPr>
            <p:ph idx="10" type="dt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59"/>
          <p:cNvSpPr txBox="1"/>
          <p:nvPr>
            <p:ph idx="11" type="ftr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59"/>
          <p:cNvSpPr txBox="1"/>
          <p:nvPr>
            <p:ph idx="12" type="sldNum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0"/>
          <p:cNvSpPr txBox="1"/>
          <p:nvPr>
            <p:ph idx="1" type="body"/>
          </p:nvPr>
        </p:nvSpPr>
        <p:spPr>
          <a:xfrm>
            <a:off x="1713892" y="213594"/>
            <a:ext cx="4924302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60"/>
          <p:cNvSpPr txBox="1"/>
          <p:nvPr>
            <p:ph idx="2" type="body"/>
          </p:nvPr>
        </p:nvSpPr>
        <p:spPr>
          <a:xfrm>
            <a:off x="1713892" y="503795"/>
            <a:ext cx="4924302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宽版的版式">
  <p:cSld name="宽版的版式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宽版截屏.png" id="97" name="Google Shape;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8100"/>
            <a:ext cx="12192000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宽版的版式">
  <p:cSld name="宽版的版式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宽版截屏.png" id="17" name="Google Shape;1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8100"/>
            <a:ext cx="12192000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1"/>
          <p:cNvSpPr/>
          <p:nvPr/>
        </p:nvSpPr>
        <p:spPr>
          <a:xfrm>
            <a:off x="385763" y="357188"/>
            <a:ext cx="423863" cy="423863"/>
          </a:xfrm>
          <a:prstGeom prst="rect">
            <a:avLst/>
          </a:prstGeom>
          <a:noFill/>
          <a:ln cap="flat" cmpd="sng" w="12700">
            <a:solidFill>
              <a:srgbClr val="0087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619125" y="574675"/>
            <a:ext cx="303213" cy="303213"/>
          </a:xfrm>
          <a:prstGeom prst="rect">
            <a:avLst/>
          </a:prstGeom>
          <a:solidFill>
            <a:srgbClr val="0087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1"/>
          <p:cNvSpPr/>
          <p:nvPr/>
        </p:nvSpPr>
        <p:spPr>
          <a:xfrm>
            <a:off x="-26987" y="6618288"/>
            <a:ext cx="12231688" cy="255588"/>
          </a:xfrm>
          <a:prstGeom prst="rect">
            <a:avLst/>
          </a:prstGeom>
          <a:solidFill>
            <a:srgbClr val="00873C"/>
          </a:solidFill>
          <a:ln cap="flat" cmpd="sng" w="12700">
            <a:solidFill>
              <a:srgbClr val="0048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p31"/>
          <p:cNvCxnSpPr/>
          <p:nvPr/>
        </p:nvCxnSpPr>
        <p:spPr>
          <a:xfrm flipH="1" rot="10800000">
            <a:off x="417513" y="879475"/>
            <a:ext cx="11458575" cy="14288"/>
          </a:xfrm>
          <a:prstGeom prst="straightConnector1">
            <a:avLst/>
          </a:prstGeom>
          <a:noFill/>
          <a:ln cap="flat" cmpd="sng" w="9525">
            <a:solidFill>
              <a:srgbClr val="00873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" name="Google Shape;2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2888" y="123825"/>
            <a:ext cx="2633662" cy="7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00" y="368300"/>
            <a:ext cx="16002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random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transition>
    <p:random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181100" y="8418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Yahei"/>
              <a:buNone/>
            </a:pPr>
            <a:r>
              <a:rPr b="1" lang="zh-CN" sz="4000">
                <a:latin typeface="Microsoft Yahei"/>
                <a:ea typeface="Microsoft Yahei"/>
                <a:cs typeface="Microsoft Yahei"/>
                <a:sym typeface="Microsoft Yahei"/>
              </a:rPr>
              <a:t> 校友数据分析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1"/>
          <p:cNvGrpSpPr/>
          <p:nvPr/>
        </p:nvGrpSpPr>
        <p:grpSpPr>
          <a:xfrm>
            <a:off x="1489710" y="3270250"/>
            <a:ext cx="8556625" cy="0"/>
            <a:chOff x="2645" y="5200"/>
            <a:chExt cx="13475" cy="0"/>
          </a:xfrm>
        </p:grpSpPr>
        <p:cxnSp>
          <p:nvCxnSpPr>
            <p:cNvPr id="105" name="Google Shape;105;p1"/>
            <p:cNvCxnSpPr/>
            <p:nvPr/>
          </p:nvCxnSpPr>
          <p:spPr>
            <a:xfrm>
              <a:off x="2645" y="5200"/>
              <a:ext cx="6738" cy="0"/>
            </a:xfrm>
            <a:prstGeom prst="straightConnector1">
              <a:avLst/>
            </a:prstGeom>
            <a:noFill/>
            <a:ln cap="flat" cmpd="sng" w="76200">
              <a:solidFill>
                <a:srgbClr val="AEABA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1"/>
            <p:cNvCxnSpPr/>
            <p:nvPr/>
          </p:nvCxnSpPr>
          <p:spPr>
            <a:xfrm>
              <a:off x="9383" y="5200"/>
              <a:ext cx="6737" cy="0"/>
            </a:xfrm>
            <a:prstGeom prst="straightConnector1">
              <a:avLst/>
            </a:prstGeom>
            <a:noFill/>
            <a:ln cap="flat" cmpd="sng" w="76200">
              <a:solidFill>
                <a:srgbClr val="00873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7" name="Google Shape;107;p1"/>
          <p:cNvSpPr txBox="1"/>
          <p:nvPr/>
        </p:nvSpPr>
        <p:spPr>
          <a:xfrm>
            <a:off x="5339080" y="4627880"/>
            <a:ext cx="1328420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iT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804325" y="6421975"/>
            <a:ext cx="807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数据看板：https://public.tableau.com/app/profile/miranda.zhao/viz/_16985699665280/Story1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02803818c_0_20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86" name="Google Shape;186;g2602803818c_0_20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87" name="Google Shape;187;g2602803818c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30000"/>
            <a:ext cx="4352151" cy="528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602803818c_0_20"/>
          <p:cNvSpPr txBox="1"/>
          <p:nvPr/>
        </p:nvSpPr>
        <p:spPr>
          <a:xfrm>
            <a:off x="6874925" y="1030000"/>
            <a:ext cx="4076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全球：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人数排名前列的专业分别为工商管理(2k, 16%)，食品科学与工程（1.8k, 15%），计算机科学（1.5k, 11%），文商类经济学和金融学（2.5k,  20%）。 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传统优势学科如生物，农学等占比较少，原因可能为此类型专业机会与领英平台招聘渠道存在差异，导致注册人数少于预期。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中国：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人数排名前列的专业分别为工商管理(1.8k, 20%)，食品科学与工程（1.3k, 15%），兽医学（1k, 10%），金融学（800, 9%），计算机科学（800, 9%），经济学（700, 8%），会计学（550, 5%）。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国内文商科类，食品类，动医，计算机类在领英平台较为活跃，此类机会可能更容易在平台找到对应机会。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海外：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人数排名前列专业分别为经济学(550, 16%)，计算机科学(500, 15%)，生物科学(400, 11%)，金融学(300, 10%)，会计学(280, 8%)，食品科学与工程等(280, 8%)。 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选择海外就读的校友，对以上专业的选择存在偏好，可能与此类专业在海外的学业优势有关。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602803818c_0_20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专业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02803818c_0_25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95" name="Google Shape;195;g2602803818c_0_25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96" name="Google Shape;196;g2602803818c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43050"/>
            <a:ext cx="4403999" cy="52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602803818c_0_25"/>
          <p:cNvSpPr txBox="1"/>
          <p:nvPr/>
        </p:nvSpPr>
        <p:spPr>
          <a:xfrm>
            <a:off x="6840000" y="985650"/>
            <a:ext cx="44040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4.美加：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人数排名前三的专业为经济学(500, 17%)，计算机(430, 15%)，生物科学(350, 12%)。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美加地区校友偏好选择文商类，计算机类，生物类等专业。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5.英荷：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人数排名前三的专业为会计学(90, 16%)，国际金融(60, 11%)，工商管理(50, 10%)。 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欧洲地区校友偏好选择会计类，金融类，商业类学科。计算机科学类在该地区仅占3%左右，和其他地区计算机专业选择偏好存在差异。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6.澳大利亚：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人数排名前三的专业为会计学(50, 20%)，计算机科学(45,17%)，食品科学与工程(25,10%)。 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澳洲地区校友偏好选择会计类，计算机类，和食品类学科。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7.新加坡：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人数排名前三的专业为食品科学与工程(20, 20%)，计算机类(15, 15%)，金融学(10, 10%)。 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新加坡地区校友偏好选择食品类，计算机类，和金融学类学科。新加坡的食品专业是各地区中唯一出现偏好第一的专业。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602803818c_0_25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专业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02803818c_0_30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04" name="Google Shape;204;g2602803818c_0_30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05" name="Google Shape;205;g2602803818c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68625"/>
            <a:ext cx="4190499" cy="524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602803818c_0_30"/>
          <p:cNvSpPr txBox="1"/>
          <p:nvPr/>
        </p:nvSpPr>
        <p:spPr>
          <a:xfrm>
            <a:off x="6840000" y="1006700"/>
            <a:ext cx="41904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 美加：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人数排名前三的专业为经济学(500, 17%)，计算机(430, 15%)，生物科学(350, 12%)。 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美加地区校友偏好选择文商类，计算机类，生物类等专业。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8. 美东：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人数排名前三的专业为经济学(200, 25%)，金融学(100, 10%)，计算机科学(100，10%)。 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美东校友更偏好文商科和金融类，这可能与该地区专业就业优势相关。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9. 美西：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人数排名前三的专业为计算机科学(150, 25%)，生物科学(100, 15%)，经济学(70, 10%)。 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美西校友更偏好计算机类，这可能与该地区专业就业优势相关。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602803818c_0_30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专业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02803818c_0_35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13" name="Google Shape;213;g2602803818c_0_35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14" name="Google Shape;214;g2602803818c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45950"/>
            <a:ext cx="4239024" cy="53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602803818c_0_35"/>
          <p:cNvSpPr txBox="1"/>
          <p:nvPr/>
        </p:nvSpPr>
        <p:spPr>
          <a:xfrm>
            <a:off x="6840000" y="1041750"/>
            <a:ext cx="50799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1.全球：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人数排名前列的领域分别为研究(2.7k, 15%)，运营(2.5k, 13%)，教育(2.1k, 10%)，销售(2.1k, 10%)，工程(2k, 10%)。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全球校友在教育研究类领域较多，其次是运营，销售和工程类。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这可能与校友所在地区就业资源丰富种类、毕业校友科研水平较高等因素有关。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2.国内：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人数排名前列的领域分别为运营(2.2k, 15%)，销售(2k, 13%)，工程(1.5k, 10%)，研究(1.5k, 10%)，教育(1.5k, 10%)。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这与国内文商科类专业校友较多趋于一致。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3.海外：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人数排名前列的领域分别为研究(1.1k, 30%)，教育(500, 15%)，工程(450, 10%)，业务开发(280, 7%)，信息技术(200, 6%)。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海外校友就业偏好与计算机科学类校友较多趋于一致。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国内校友更侧重在运营销售的领域，海外校友更侧重在教育研究和工程领域。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原因可能与不同地区就业机会种类丰富程度不同，海外注册校友停留阶段在在校期间科研经历较多，和海外毕业后进入海外教研领域有关。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602803818c_0_35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领域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02803818c_0_40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22" name="Google Shape;222;g2602803818c_0_40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23" name="Google Shape;223;g2602803818c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69100"/>
            <a:ext cx="4266426" cy="52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602803818c_0_40"/>
          <p:cNvSpPr txBox="1"/>
          <p:nvPr/>
        </p:nvSpPr>
        <p:spPr>
          <a:xfrm>
            <a:off x="6840000" y="986375"/>
            <a:ext cx="4978500" cy="4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4.美加：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人数排名前列领域为研究(1k, 35%)，教育(400, 13%)，工程(400, 13%)，业务开发(200, 7%)，信息技术(170, 6%)。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这可能与美加地区计算机类就业优势较明显相关，同时在该地区高校及科研机构任职的教授人数较多。侧面反映当地劳动力缺口偏好和身份政策倾向。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5.英荷：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排名前列的领域为教育(100, 23%)，研究(85, 20%)，业务开发(45, 10%)，运营(35, 8%)，信息技术(25, 5%)，销售(25, 5%)，工程(25, 5%)。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运营领域和销售领域人数占比，相较美加地区更加突出。这可能与欧洲地区校友偏好选择会计类，金融类，商业类学科相关。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6.澳大利亚：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排名前列的领域为研究(35, 15%)，教育(25, 11%)，业务开发(20, 10%)，运营(20, 10%)，销售(20, 10%)，工程(20, 10%)，信息技术(15, 8%)。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澳洲运营领域和销售领域人数占比，相较美加地区更加突出。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7.新加坡：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排名前列的领域为研究(20, 20%)，业务开发(15, 15%)，工程(10, 10%)，销售(10, 10%)，运营(8, 8%)。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这与新加坡地区作为亚洲金融和科技中心的定位一致，和计算机和金融类专业校友人数偏好一致。领域结构与澳洲和欧洲更为类似。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602803818c_0_40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领域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02803818c_0_45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31" name="Google Shape;231;g2602803818c_0_45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32" name="Google Shape;232;g2602803818c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7" y="1079000"/>
            <a:ext cx="4064626" cy="5248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602803818c_0_45"/>
          <p:cNvSpPr txBox="1"/>
          <p:nvPr/>
        </p:nvSpPr>
        <p:spPr>
          <a:xfrm>
            <a:off x="6840000" y="1028700"/>
            <a:ext cx="47625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4.美加：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人数排名前列领域为研究(1k, 35%)，教育(400, 13%)，工程(400, 13%)，业务开发(200, 7%)，信息技术(170, 6%)。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这可能与美加地区计算机类就业优势较明显相关，同时在该地区高校及科研机构任职的教授人数较多。侧面反映当地劳动力缺口偏好和身份政策倾向。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8.美东：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人数排名前列的专业为研究(200, 35%)，工程(65, 10%)，教育(65, 10%)，业务开发(50, 8%)，财务/金融(50, 8%)。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这可能与美东地区校友更偏好的文商科和金融类专业成正相关关系。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9.美西：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人数排名前列的专业为研究(190, 30%)，工程(130, 20%)，信息技术(50, 8%)，教育(40, 7%)，运营(40, 7%)。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这可能与美西地区校友更偏好计算机类专业成正相关关系。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602803818c_0_45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领域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02803818c_0_50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40" name="Google Shape;240;g2602803818c_0_50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41" name="Google Shape;241;g2602803818c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37750"/>
            <a:ext cx="6698627" cy="53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602803818c_0_50"/>
          <p:cNvSpPr txBox="1"/>
          <p:nvPr/>
        </p:nvSpPr>
        <p:spPr>
          <a:xfrm>
            <a:off x="8728200" y="1080375"/>
            <a:ext cx="33663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全球：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数据集中的校友公司主要集中在互联网类(字节跳动，百度，腾讯，亚马逊等)，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硬件类(华为，联想)，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生物医药类(拜耳)，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农业类(先正达种业)，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食品快消类（玛氏，雀巢），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金融类(德勤)等。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602803818c_0_50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公司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02803818c_0_55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49" name="Google Shape;249;g2602803818c_0_55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50" name="Google Shape;250;g2602803818c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449" y="1062250"/>
            <a:ext cx="6069726" cy="528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602803818c_0_55"/>
          <p:cNvSpPr txBox="1"/>
          <p:nvPr/>
        </p:nvSpPr>
        <p:spPr>
          <a:xfrm>
            <a:off x="8716425" y="1060500"/>
            <a:ext cx="3475500" cy="4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国内：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校友公司领域结构与全球领域结构一致，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国内教育研究类(中国科学院，北大)，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食品类(伊利)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名列榜单。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602803818c_0_55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公司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02803818c_0_60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58" name="Google Shape;258;g2602803818c_0_60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59" name="Google Shape;259;g2602803818c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99775"/>
            <a:ext cx="7012651" cy="52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602803818c_0_60"/>
          <p:cNvSpPr txBox="1"/>
          <p:nvPr/>
        </p:nvSpPr>
        <p:spPr>
          <a:xfrm>
            <a:off x="8716425" y="1037175"/>
            <a:ext cx="3180300" cy="5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海外：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教育研究类(荷兰瓦格宁根大学，普渡大学，佛罗里达大学，威斯康辛麦迪逊分校，哈佛医学院等），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互联网类（亚马逊，谷歌，脸书）。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海外校友公司偏好与学校长期较好合作关系、专业优势类的教育类学校，和互联网企业。 同时这与不同地区就业机会种类丰富程度不同，海外注册校友停留阶段在在校期间科研经历较多，和海外毕业后进入海外教研领域有关。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602803818c_0_60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公司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02803818c_0_65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67" name="Google Shape;267;g2602803818c_0_65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68" name="Google Shape;268;g2602803818c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475" y="1071675"/>
            <a:ext cx="7277850" cy="540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602803818c_0_65"/>
          <p:cNvSpPr txBox="1"/>
          <p:nvPr/>
        </p:nvSpPr>
        <p:spPr>
          <a:xfrm>
            <a:off x="8716425" y="1071675"/>
            <a:ext cx="29910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 美加：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美加地区因校友人数和就业人数在整体海外校友中比重较大，故美加地区与海外校友整体就业公司结构类似。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这可能与美加地区计算机类专业和就业优势较明显相关，同时在该地区高校及科研机构任职的教授人数较多。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侧面反映当地劳动力缺口偏好和身份政策倾向。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602803818c_0_65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公司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02803818c_0_189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14" name="Google Shape;114;g2602803818c_0_189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15" name="Google Shape;115;g2602803818c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212525"/>
            <a:ext cx="7793827" cy="517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2602803818c_0_189"/>
          <p:cNvSpPr txBox="1"/>
          <p:nvPr/>
        </p:nvSpPr>
        <p:spPr>
          <a:xfrm>
            <a:off x="8716425" y="1113375"/>
            <a:ext cx="2686200" cy="5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1.数据来源于领英，截止收集时间为2023/10/15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选择校友人数最多，经济/留学/专业等具有代表性的各大洲区域：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全球指中，美，加，英，荷，澳，新加坡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海外指美，加，英，荷，澳，新加坡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美东指纽约州，华盛顿特区，波士顿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美西指华盛顿州，加州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2602803818c_0_189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数据来源、选取、画像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"/>
          <p:cNvSpPr/>
          <p:nvPr/>
        </p:nvSpPr>
        <p:spPr>
          <a:xfrm>
            <a:off x="9124950" y="152400"/>
            <a:ext cx="2686050" cy="781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76" name="Google Shape;276;p3"/>
          <p:cNvSpPr/>
          <p:nvPr/>
        </p:nvSpPr>
        <p:spPr>
          <a:xfrm>
            <a:off x="657225" y="6477000"/>
            <a:ext cx="2990850" cy="257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77" name="Google Shape;2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78600"/>
            <a:ext cx="6977525" cy="53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"/>
          <p:cNvSpPr txBox="1"/>
          <p:nvPr/>
        </p:nvSpPr>
        <p:spPr>
          <a:xfrm>
            <a:off x="8716425" y="1079550"/>
            <a:ext cx="2565300" cy="4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5. 英荷：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教育研究类（瓦格宁根大学，帝国理工，剑桥大学等），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食品快消类（联合利华，雀巢），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金融类（德勤)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名列榜单。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这可能与欧洲地区优势就业资源相关。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公司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02803818c_0_87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85" name="Google Shape;285;g2602803818c_0_87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86" name="Google Shape;286;g2602803818c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107925"/>
            <a:ext cx="6851651" cy="517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602803818c_0_87"/>
          <p:cNvSpPr txBox="1"/>
          <p:nvPr/>
        </p:nvSpPr>
        <p:spPr>
          <a:xfrm>
            <a:off x="8716425" y="1022400"/>
            <a:ext cx="2324100" cy="4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6. 澳大利亚：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教育研究类（墨尔本大学，昆士兰大学等），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农业类（孟山都种业，家乐氏谷物），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金融类（西太平洋银行，澳大利亚联邦银行），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政府类（新南威尔士规划环境设计管理部门）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名列榜单。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这可能与澳洲地区优势就业资源相关。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602803818c_0_87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公司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02803818c_0_92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294" name="Google Shape;294;g2602803818c_0_92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95" name="Google Shape;295;g2602803818c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55050"/>
            <a:ext cx="6944851" cy="528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602803818c_0_92"/>
          <p:cNvSpPr txBox="1"/>
          <p:nvPr/>
        </p:nvSpPr>
        <p:spPr>
          <a:xfrm>
            <a:off x="8716425" y="1055050"/>
            <a:ext cx="2944200" cy="49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7. 新加坡：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教育研究类（新加坡国立大学，新加坡南洋理工大学，分子生物学研究所），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化工类（奇华顿化工），农业类（丰益国际农业），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互联网类（脸书），金融类（安永，汇丰）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名列榜单。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这可能与新加坡地区作为亚洲金融和科技中心的优势就业资源一致，和该地区计算机和金融类专业校友人数偏好一致。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602803818c_0_92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公司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02803818c_0_199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23" name="Google Shape;123;g2602803818c_0_199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24" name="Google Shape;124;g2602803818c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212525"/>
            <a:ext cx="7793827" cy="517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602803818c_0_199"/>
          <p:cNvSpPr txBox="1"/>
          <p:nvPr/>
        </p:nvSpPr>
        <p:spPr>
          <a:xfrm>
            <a:off x="8716425" y="1113375"/>
            <a:ext cx="2527200" cy="5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校友数据群体主要来自四类人群主体：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英语程度较好，对外企感兴趣的国内校友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出国留学，结交同学人脉，投递工作的留学生校友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出国后在当地工作定居，拓展人脉和行业资源的海外校友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 从事互联网行业校友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602803818c_0_199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数据来源、选取、画像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02803818c_0_212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32" name="Google Shape;132;g2602803818c_0_212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33" name="Google Shape;133;g2602803818c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212525"/>
            <a:ext cx="7793827" cy="517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602803818c_0_212"/>
          <p:cNvSpPr txBox="1"/>
          <p:nvPr/>
        </p:nvSpPr>
        <p:spPr>
          <a:xfrm>
            <a:off x="8716425" y="1113375"/>
            <a:ext cx="2603400" cy="5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数据局限性：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海外注册校友，工作经历停止收录阶段为在校期间科研经历较多。这可能和海外毕业后回国有关，或许导致海外校友教育类、研究类领域从事比例偏高。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领英平台为互联网社交招聘平台，平台职业资源在互联网及新型企业较多，可能吸引更多覆盖此部分专业同学注册，采样样本量和实际专业毕业人数、工作单位数量填写方面存在一定偏差。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602803818c_0_212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数据来源、选取、画像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/>
          <p:nvPr/>
        </p:nvSpPr>
        <p:spPr>
          <a:xfrm>
            <a:off x="9124950" y="152400"/>
            <a:ext cx="2686050" cy="781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657225" y="6477000"/>
            <a:ext cx="2990850" cy="257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212525"/>
            <a:ext cx="7793827" cy="517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 txBox="1"/>
          <p:nvPr/>
        </p:nvSpPr>
        <p:spPr>
          <a:xfrm>
            <a:off x="8716425" y="1113375"/>
            <a:ext cx="2991000" cy="5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全球重点地区采样总人数3.1w人。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亚洲：中国、新加坡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美洲：美国、加拿大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欧洲：英国、荷兰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澳洲：澳大利亚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中国：2.6w人，85%。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海外地区： 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美国为首位(3k人，10%)，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英国，加拿大，澳大利亚，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荷兰各占比为1%左右。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地区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02803818c_0_0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50" name="Google Shape;150;g2602803818c_0_0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51" name="Google Shape;151;g2602803818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43050"/>
            <a:ext cx="7793825" cy="53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602803818c_0_0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地区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2602803818c_0_0"/>
          <p:cNvSpPr txBox="1"/>
          <p:nvPr/>
        </p:nvSpPr>
        <p:spPr>
          <a:xfrm>
            <a:off x="8716425" y="1113375"/>
            <a:ext cx="2991000" cy="5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全球重点地区采样总人数3.1w人。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亚洲：中国、新加坡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美洲：美国、加拿大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欧洲：英国、荷兰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澳洲：澳大利亚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中国：2.6w人，85%。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海外地区： 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美国为首位(3k人，10%)，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英国，加拿大，澳大利亚，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荷兰各占比为1%左右。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02803818c_0_5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59" name="Google Shape;159;g2602803818c_0_5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60" name="Google Shape;160;g2602803818c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75275"/>
            <a:ext cx="7257449" cy="53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602803818c_0_5"/>
          <p:cNvSpPr txBox="1"/>
          <p:nvPr/>
        </p:nvSpPr>
        <p:spPr>
          <a:xfrm>
            <a:off x="8652925" y="1176875"/>
            <a:ext cx="28830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海外：美国为首位(3k人，10%)，英国，加拿大，澳大利亚，荷兰，新加坡各占比为1%左右。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中国： 集中在北上广深等一线城市，和南北方经济较发达地区如山东、江苏、浙江等地省份。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国内校友，显示地为北京的校友占比70%，上海和广东次之，各占比10%以下。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602803818c_0_5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地区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02803818c_0_10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68" name="Google Shape;168;g2602803818c_0_10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69" name="Google Shape;169;g2602803818c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75" y="1043050"/>
            <a:ext cx="4736449" cy="519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602803818c_0_10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地区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602803818c_0_10"/>
          <p:cNvSpPr txBox="1"/>
          <p:nvPr/>
        </p:nvSpPr>
        <p:spPr>
          <a:xfrm>
            <a:off x="8652925" y="1176875"/>
            <a:ext cx="28830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海外：美国为首位(3k人，10%)，英国，加拿大，澳大利亚，荷兰，新加坡各占比为1%左右。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中国： 集中在北上广深等一线城市，和南北方经济较发达地区如山东、江苏、浙江等地省份。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zh-C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国内校友，显示地为北京的校友占比70%，上海和广东次之，各占比10%以下。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02803818c_0_15"/>
          <p:cNvSpPr/>
          <p:nvPr/>
        </p:nvSpPr>
        <p:spPr>
          <a:xfrm>
            <a:off x="9124950" y="152400"/>
            <a:ext cx="2686200" cy="78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177" name="Google Shape;177;g2602803818c_0_15"/>
          <p:cNvSpPr/>
          <p:nvPr/>
        </p:nvSpPr>
        <p:spPr>
          <a:xfrm>
            <a:off x="657225" y="6477000"/>
            <a:ext cx="2991000" cy="2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178" name="Google Shape;178;g2602803818c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00" y="1092875"/>
            <a:ext cx="4403924" cy="526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602803818c_0_15"/>
          <p:cNvSpPr txBox="1"/>
          <p:nvPr/>
        </p:nvSpPr>
        <p:spPr>
          <a:xfrm>
            <a:off x="8665625" y="1087975"/>
            <a:ext cx="2857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美洲地区：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美国占比85%，加拿大占比15%。美国是美洲地区的最大校友地区。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美东地区：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纽约占比50%，华盛顿特区和波士顿各占比25%。纽约是美东地区的最大校友地区。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美西地区：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加州占比85%，华盛顿占比15%。加州是美东地区的最大校友地区。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欧洲地区：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英国占比60%，荷兰占比40%。英国是欧洲地区的最大校友地区。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602803818c_0_15"/>
          <p:cNvSpPr txBox="1"/>
          <p:nvPr/>
        </p:nvSpPr>
        <p:spPr>
          <a:xfrm>
            <a:off x="931325" y="224375"/>
            <a:ext cx="47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zh-C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地区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">
      <a:dk1>
        <a:srgbClr val="000000"/>
      </a:dk1>
      <a:lt1>
        <a:srgbClr val="FFFFFF"/>
      </a:lt1>
      <a:dk2>
        <a:srgbClr val="454D66"/>
      </a:dk2>
      <a:lt2>
        <a:srgbClr val="FFFFFF"/>
      </a:lt2>
      <a:accent1>
        <a:srgbClr val="EAE661"/>
      </a:accent1>
      <a:accent2>
        <a:srgbClr val="D4E99B"/>
      </a:accent2>
      <a:accent3>
        <a:srgbClr val="C0ECB2"/>
      </a:accent3>
      <a:accent4>
        <a:srgbClr val="AAEDC7"/>
      </a:accent4>
      <a:accent5>
        <a:srgbClr val="96EDD8"/>
      </a:accent5>
      <a:accent6>
        <a:srgbClr val="8FEBE5"/>
      </a:accent6>
      <a:hlink>
        <a:srgbClr val="A8C2EB"/>
      </a:hlink>
      <a:folHlink>
        <a:srgbClr val="CEAA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2023-09-22T07:40:00Z</dcterms:created>
  <dc:creator>lenovo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RubyTemplateID">
    <vt:lpwstr>2</vt:lpwstr>
  </property>
  <property fmtid="{D5CDD505-2E9C-101B-9397-08002B2CF9AE}" pid="4" name="ICV">
    <vt:lpwstr>80CA0F8B3596426CA55F212B35D07BFA_12</vt:lpwstr>
  </property>
</Properties>
</file>